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6" r:id="rId2"/>
    <p:sldId id="492" r:id="rId3"/>
    <p:sldId id="515" r:id="rId4"/>
    <p:sldId id="578" r:id="rId5"/>
    <p:sldId id="583" r:id="rId6"/>
    <p:sldId id="640" r:id="rId7"/>
    <p:sldId id="641" r:id="rId8"/>
    <p:sldId id="642" r:id="rId9"/>
    <p:sldId id="646" r:id="rId10"/>
    <p:sldId id="647" r:id="rId11"/>
    <p:sldId id="643" r:id="rId12"/>
    <p:sldId id="648" r:id="rId13"/>
    <p:sldId id="655" r:id="rId14"/>
    <p:sldId id="654" r:id="rId15"/>
    <p:sldId id="653" r:id="rId16"/>
    <p:sldId id="709" r:id="rId17"/>
    <p:sldId id="649" r:id="rId18"/>
    <p:sldId id="650" r:id="rId19"/>
    <p:sldId id="651" r:id="rId20"/>
    <p:sldId id="652" r:id="rId21"/>
    <p:sldId id="720" r:id="rId22"/>
    <p:sldId id="659" r:id="rId23"/>
    <p:sldId id="726" r:id="rId24"/>
    <p:sldId id="656" r:id="rId25"/>
    <p:sldId id="657" r:id="rId26"/>
    <p:sldId id="664" r:id="rId27"/>
    <p:sldId id="668" r:id="rId28"/>
    <p:sldId id="660" r:id="rId29"/>
    <p:sldId id="661" r:id="rId30"/>
    <p:sldId id="698" r:id="rId31"/>
    <p:sldId id="699" r:id="rId32"/>
    <p:sldId id="700" r:id="rId33"/>
    <p:sldId id="703" r:id="rId34"/>
    <p:sldId id="702" r:id="rId35"/>
    <p:sldId id="704" r:id="rId36"/>
    <p:sldId id="705" r:id="rId37"/>
    <p:sldId id="701" r:id="rId38"/>
    <p:sldId id="708" r:id="rId39"/>
    <p:sldId id="716" r:id="rId40"/>
    <p:sldId id="706" r:id="rId41"/>
    <p:sldId id="707" r:id="rId42"/>
    <p:sldId id="710" r:id="rId43"/>
    <p:sldId id="715" r:id="rId44"/>
    <p:sldId id="711" r:id="rId45"/>
    <p:sldId id="714" r:id="rId46"/>
    <p:sldId id="717" r:id="rId47"/>
    <p:sldId id="712" r:id="rId48"/>
    <p:sldId id="718" r:id="rId49"/>
    <p:sldId id="721" r:id="rId50"/>
    <p:sldId id="719" r:id="rId51"/>
    <p:sldId id="722" r:id="rId52"/>
    <p:sldId id="723" r:id="rId53"/>
    <p:sldId id="724" r:id="rId54"/>
    <p:sldId id="725" r:id="rId55"/>
    <p:sldId id="697" r:id="rId56"/>
    <p:sldId id="728" r:id="rId57"/>
    <p:sldId id="729" r:id="rId5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 varScale="1">
        <p:scale>
          <a:sx n="80" d="100"/>
          <a:sy n="80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13 – File 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847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on concepts from: http://mcsp.wartburg.edu/zelle/python/ppics2/code/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8" name="Rounded Rectangle 17"/>
          <p:cNvSpPr/>
          <p:nvPr/>
        </p:nvSpPr>
        <p:spPr>
          <a:xfrm flipH="1">
            <a:off x="5361852" y="3075671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4895929" y="409979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H="1">
            <a:off x="4895928" y="512392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flipH="1">
            <a:off x="5596128" y="5130023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92238" y="2964221"/>
            <a:ext cx="242011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double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240" y="3988349"/>
            <a:ext cx="242011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single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240" y="5130023"/>
            <a:ext cx="242011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both single and double quotes (works for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Escape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19145"/>
              </p:ext>
            </p:extLst>
          </p:nvPr>
        </p:nvGraphicFramePr>
        <p:xfrm>
          <a:off x="457200" y="2177352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1488"/>
                <a:gridCol w="546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Escape 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single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</a:t>
                      </a:r>
                      <a:r>
                        <a:rPr lang="en-US" sz="2800" baseline="0" dirty="0" smtClean="0"/>
                        <a:t> a double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backslash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tab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new line (“enter”)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	Allows multiple lines of text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0096" y="5805552"/>
            <a:ext cx="741273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not really an escape sequence, but is useful for printing quotes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9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tI'm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tabbed in."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I'm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tabbed 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split\non a line."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split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 a 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\\ a \\ cat."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\ a \ 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1607" y="2413097"/>
            <a:ext cx="197533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607" y="3716722"/>
            <a:ext cx="24866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newline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1606" y="5217256"/>
            <a:ext cx="34741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single backslash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5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22277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1840" y="2680505"/>
            <a:ext cx="224965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puts in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4400" y="2911338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87824" y="3298931"/>
            <a:ext cx="25542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>
                <a:cs typeface="Courier New" panose="02070309020205020404" pitchFamily="49" charset="0"/>
              </a:rPr>
              <a:t> adds a newline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10384" y="3529764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9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like to eat: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3104" y="3217769"/>
            <a:ext cx="341376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using triple quotes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), the times you hit “enter” inside the string will print as newlines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2582318" y="193484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2766030" y="2266485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flipH="1">
            <a:off x="2570287" y="2587735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flipH="1">
            <a:off x="2326217" y="2943125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3819737" y="3257069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flipH="1">
            <a:off x="560832" y="415927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flipH="1">
            <a:off x="2802647" y="4454339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 flipH="1">
            <a:off x="3429823" y="4743256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flipH="1">
            <a:off x="3188801" y="5070019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flipH="1">
            <a:off x="2881183" y="5689958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826364"/>
            <a:ext cx="8564880" cy="1143000"/>
          </a:xfrm>
        </p:spPr>
        <p:txBody>
          <a:bodyPr/>
          <a:lstStyle/>
          <a:p>
            <a:r>
              <a:rPr lang="en-US" sz="4000" dirty="0" smtClean="0"/>
              <a:t>How Python Handles 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7240" cy="4156799"/>
          </a:xfrm>
        </p:spPr>
        <p:txBody>
          <a:bodyPr/>
          <a:lstStyle/>
          <a:p>
            <a:r>
              <a:rPr lang="en-US" dirty="0" smtClean="0"/>
              <a:t>Escape </a:t>
            </a:r>
            <a:r>
              <a:rPr lang="en-US" dirty="0"/>
              <a:t>sequences look like two characters to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Python treats them as a </a:t>
            </a:r>
            <a:r>
              <a:rPr lang="en-US" u="sng" dirty="0" smtClean="0"/>
              <a:t>single</a:t>
            </a:r>
            <a:r>
              <a:rPr lang="en-US" dirty="0" smtClean="0"/>
              <a:t> character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example1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"dog\n"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example2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53317"/>
              </p:ext>
            </p:extLst>
          </p:nvPr>
        </p:nvGraphicFramePr>
        <p:xfrm>
          <a:off x="315724" y="4620766"/>
          <a:ext cx="3989752" cy="13525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31420"/>
              </p:ext>
            </p:extLst>
          </p:nvPr>
        </p:nvGraphicFramePr>
        <p:xfrm>
          <a:off x="4864688" y="4620766"/>
          <a:ext cx="3989752" cy="13525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2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are pretty simple for input/output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01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6605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https://www.codecademy.com/courses/python-intermediate-en-OGNHh/0/1</a:t>
            </a:r>
          </a:p>
        </p:txBody>
      </p:sp>
    </p:spTree>
    <p:extLst>
      <p:ext uri="{BB962C8B-B14F-4D97-AF65-F5344CB8AC3E}">
        <p14:creationId xmlns:p14="http://schemas.microsoft.com/office/powerpoint/2010/main" val="32752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Returning values</a:t>
            </a:r>
          </a:p>
          <a:p>
            <a:pPr lvl="1"/>
            <a:r>
              <a:rPr lang="en-US" sz="3200" dirty="0"/>
              <a:t>Returning multiple values at once</a:t>
            </a:r>
          </a:p>
          <a:p>
            <a:r>
              <a:rPr lang="en-US" sz="3600" dirty="0"/>
              <a:t>Modifying parameters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r>
              <a:rPr lang="en-US" dirty="0"/>
              <a:t>Modular programming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6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3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2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7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program object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file object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Syntax: Opening a File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"numbers.dat"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"roster.txt"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open(FILE_NAME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open(FILE_NAME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56838" y="4726320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</a:t>
            </a:r>
            <a:r>
              <a:rPr lang="nb-NO" altLang="en-US" sz="2000" dirty="0">
                <a:latin typeface="Courier New" panose="02070309020205020404" pitchFamily="49" charset="0"/>
              </a:rPr>
              <a:t>8.1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7.6 3.2 3.2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6326" y="4957152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1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Processing: Reading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4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2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" y="4786690"/>
            <a:ext cx="413308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being printed, instead of the text starting on a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553166" y="4441602"/>
            <a:ext cx="586530" cy="3450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139696" y="4087128"/>
            <a:ext cx="1099987" cy="6995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139696" y="3710820"/>
            <a:ext cx="3307500" cy="10758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5447196" y="328738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3239683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2858" y="40181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3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4.0 11.6 6.5 2.7 12\n'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8192" y="1969968"/>
            <a:ext cx="2596896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there’s actually an easier way to do this… can you guess what it is?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9376" y="3588396"/>
            <a:ext cx="17678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(we’ll show you soon)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14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Susan 12.5 8.1 7.6 3.2\n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12\n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20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7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9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14288" y="3640927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why are there all these empty lines???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09616" y="4056426"/>
            <a:ext cx="804672" cy="22102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212080" y="4056426"/>
            <a:ext cx="902208" cy="162504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5035296" y="4056426"/>
            <a:ext cx="1078992" cy="93010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67856" y="4543985"/>
            <a:ext cx="2566416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now that we’re calling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400" dirty="0" smtClean="0">
                <a:cs typeface="Courier New" panose="02070309020205020404" pitchFamily="49" charset="0"/>
              </a:rPr>
              <a:t>,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 is printing out as a second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sz="3600" dirty="0"/>
              <a:t>To </a:t>
            </a:r>
            <a:r>
              <a:rPr lang="en-US" sz="3600" dirty="0" smtClean="0"/>
              <a:t>learn about escape sequences</a:t>
            </a:r>
          </a:p>
          <a:p>
            <a:pPr lvl="1"/>
            <a:r>
              <a:rPr lang="en-US" sz="3200" dirty="0" smtClean="0"/>
              <a:t>What they are</a:t>
            </a:r>
          </a:p>
          <a:p>
            <a:pPr lvl="1"/>
            <a:r>
              <a:rPr lang="en-US" sz="3200" dirty="0" smtClean="0"/>
              <a:t>Why we need them</a:t>
            </a:r>
          </a:p>
          <a:p>
            <a:pPr lvl="1"/>
            <a:r>
              <a:rPr lang="en-US" sz="3200" dirty="0" smtClean="0"/>
              <a:t>How to use them</a:t>
            </a:r>
            <a:endParaRPr lang="en-US" sz="3200" dirty="0"/>
          </a:p>
          <a:p>
            <a:r>
              <a:rPr lang="en-US" sz="3600" dirty="0"/>
              <a:t>To be able </a:t>
            </a:r>
            <a:r>
              <a:rPr lang="en-US" sz="3600" dirty="0" smtClean="0"/>
              <a:t>to</a:t>
            </a:r>
          </a:p>
          <a:p>
            <a:pPr lvl="1"/>
            <a:r>
              <a:rPr lang="en-US" sz="3200" dirty="0"/>
              <a:t>O</a:t>
            </a:r>
            <a:r>
              <a:rPr lang="en-US" sz="3200" dirty="0" smtClean="0"/>
              <a:t>pen </a:t>
            </a:r>
            <a:r>
              <a:rPr lang="en-US" sz="3200" dirty="0"/>
              <a:t>a </a:t>
            </a:r>
            <a:r>
              <a:rPr lang="en-US" sz="3200" dirty="0" smtClean="0"/>
              <a:t>file</a:t>
            </a:r>
          </a:p>
          <a:p>
            <a:pPr lvl="1"/>
            <a:r>
              <a:rPr lang="en-US" sz="3200" dirty="0" smtClean="0"/>
              <a:t>Read </a:t>
            </a:r>
            <a:r>
              <a:rPr lang="en-US" sz="3200" dirty="0"/>
              <a:t>in its </a:t>
            </a:r>
            <a:r>
              <a:rPr lang="en-US" sz="3200" dirty="0" smtClean="0"/>
              <a:t>data</a:t>
            </a: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is any “blank” character, that represents space between other characters</a:t>
            </a:r>
          </a:p>
          <a:p>
            <a:r>
              <a:rPr lang="en-US" dirty="0" smtClean="0"/>
              <a:t>For example: tabs, newlines, and spaces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"\t"  "\n"    " 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When we read in a file, we can get whitespace</a:t>
            </a:r>
          </a:p>
          <a:p>
            <a:pPr lvl="1"/>
            <a:r>
              <a:rPr lang="en-US" sz="3200" dirty="0" smtClean="0"/>
              <a:t>Sometimes, we don’t want to keep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3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Removing the Newline from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09420"/>
              </p:ext>
            </p:extLst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/>
              <a:t>Removing the Newline from 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90620"/>
              </p:ext>
            </p:extLst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" y="4288827"/>
            <a:ext cx="243230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don’t remove anything from the beginning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3011424" y="3840480"/>
            <a:ext cx="1219200" cy="104851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50720" y="5608052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just remove the very last character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3358896" y="3840480"/>
            <a:ext cx="1213104" cy="1767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5038424" y="3547872"/>
            <a:ext cx="3518814" cy="605014"/>
            <a:chOff x="7696108" y="4572000"/>
            <a:chExt cx="500747" cy="914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8040624" y="4288827"/>
            <a:ext cx="1005840" cy="1840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881874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18489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906258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88772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18" name="Rectangle 17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796530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25287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03618" y="4225002"/>
            <a:ext cx="407337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 </a:t>
            </a:r>
            <a:r>
              <a:rPr lang="en-US" sz="2400" dirty="0" smtClean="0">
                <a:cs typeface="Courier New" panose="02070309020205020404" pitchFamily="49" charset="0"/>
              </a:rPr>
              <a:t>does </a:t>
            </a:r>
            <a:r>
              <a:rPr lang="en-US" sz="2400" u="sng" dirty="0" smtClean="0"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cs typeface="Courier New" panose="02070309020205020404" pitchFamily="49" charset="0"/>
              </a:rPr>
              <a:t> remove “interior” spacing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flipH="1">
            <a:off x="6183496" y="5055999"/>
            <a:ext cx="1034501" cy="103450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8990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(and Exercises!)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 Filename from a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putting the filename straight in the code, we can ask the user for the filename</a:t>
            </a:r>
          </a:p>
          <a:p>
            <a:r>
              <a:rPr lang="en-US" sz="2800" dirty="0" smtClean="0"/>
              <a:t>Save their response in a variable, and call 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2800" dirty="0" smtClean="0"/>
              <a:t> function with it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86712" y="3941080"/>
            <a:ext cx="5370576" cy="258532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printfile.py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Prints a file to the screen.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filename: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5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Jabberwocky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Write a program that goes through a file and reports the longest line in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292" y="5345722"/>
            <a:ext cx="6757416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&gt;&gt;&gt;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longest.py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,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3292" y="3422673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22180"/>
            <a:ext cx="2386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Input File: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45612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Output: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341" y="3022180"/>
            <a:ext cx="215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caroll.txt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688"/>
            <a:ext cx="8516112" cy="4431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inside main: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the file "carroll.txt" (for reading)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create a variable to store the "longest"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we'll refer to this variable as "record"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what should this variable be initialized to?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line of the input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current line is longer than the record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the record to the current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length of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main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open(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"carroll.txt"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"Longest line ="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print(longest)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3548" y="1859545"/>
            <a:ext cx="1877568" cy="400110"/>
            <a:chOff x="193548" y="1890449"/>
            <a:chExt cx="1877568" cy="40011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31    &gt;     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Connector 23"/>
          <p:cNvCxnSpPr>
            <a:stCxn id="10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61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1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0.03588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jaws that bite, the claws that catch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42    &gt;      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100845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3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4.72222E-6 0.03958 " pathEditMode="fixed" rAng="0" ptsTypes="AA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JubJub</a:t>
            </a:r>
            <a:r>
              <a:rPr lang="en-US" altLang="en-US" dirty="0">
                <a:latin typeface="Courier New" panose="02070309020205020404" pitchFamily="49" charset="0"/>
              </a:rPr>
              <a:t> bird and </a:t>
            </a:r>
            <a:r>
              <a:rPr lang="en-US" altLang="en-US" dirty="0" smtClean="0">
                <a:latin typeface="Courier New" panose="02070309020205020404" pitchFamily="49" charset="0"/>
              </a:rPr>
              <a:t>shun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32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377100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1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4.72222E-6 0.04445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frumious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bandersnatch</a:t>
            </a:r>
            <a:r>
              <a:rPr lang="en-US" altLang="en-US" dirty="0" smtClean="0">
                <a:latin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27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longest = line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93548" y="2676694"/>
            <a:ext cx="1877568" cy="400110"/>
            <a:chOff x="193548" y="1890449"/>
            <a:chExt cx="1877568" cy="40011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9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4.72222E-6 0.05764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Homework 6 is out</a:t>
            </a:r>
          </a:p>
          <a:p>
            <a:pPr lvl="1"/>
            <a:r>
              <a:rPr lang="en-US" dirty="0" smtClean="0"/>
              <a:t>Due by Monday (March 28th)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Survey #1 will come out in the next week</a:t>
            </a:r>
          </a:p>
          <a:p>
            <a:pPr lvl="1"/>
            <a:r>
              <a:rPr lang="en-US" dirty="0" smtClean="0"/>
              <a:t>Announcement will be made via Blackboard</a:t>
            </a:r>
          </a:p>
          <a:p>
            <a:pPr lvl="1"/>
            <a:r>
              <a:rPr lang="en-US" dirty="0" smtClean="0"/>
              <a:t>Will be available </a:t>
            </a:r>
            <a:r>
              <a:rPr lang="en-US" dirty="0"/>
              <a:t>on Blackboard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5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Write a function that takes in a string and counts how many special (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800" dirty="0" smtClean="0"/>
              <a:t>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800" dirty="0" smtClean="0"/>
              <a:t>,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800" dirty="0" smtClean="0"/>
              <a:t>) characters it contains.</a:t>
            </a:r>
          </a:p>
          <a:p>
            <a:pPr lvl="1"/>
            <a:r>
              <a:rPr lang="en-US" sz="2400" dirty="0" smtClean="0"/>
              <a:t>Remove all of those characters from the string.</a:t>
            </a:r>
          </a:p>
          <a:p>
            <a:pPr lvl="1"/>
            <a:r>
              <a:rPr lang="en-US" sz="2400" dirty="0" smtClean="0"/>
              <a:t>Return the total count and the updated, “</a:t>
            </a:r>
            <a:r>
              <a:rPr lang="en-US" sz="2400" dirty="0" err="1" smtClean="0"/>
              <a:t>unspecial</a:t>
            </a:r>
            <a:r>
              <a:rPr lang="en-US" sz="2400" dirty="0" smtClean="0"/>
              <a:t>” string.</a:t>
            </a:r>
          </a:p>
          <a:p>
            <a:pPr lvl="4"/>
            <a:endParaRPr lang="en-US" dirty="0"/>
          </a:p>
          <a:p>
            <a:pPr marL="230188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"\t\n  I like this and\\or \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tthat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.\n"</a:t>
            </a:r>
          </a:p>
          <a:p>
            <a:pPr marL="230188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unspecialStr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unspecial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specialStr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30188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equals 5</a:t>
            </a:r>
          </a:p>
          <a:p>
            <a:pPr marL="230188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unspecialStr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"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this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andor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that."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0188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1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9294" cy="4156799"/>
          </a:xfrm>
        </p:spPr>
        <p:txBody>
          <a:bodyPr/>
          <a:lstStyle/>
          <a:p>
            <a:r>
              <a:rPr lang="en-US" dirty="0"/>
              <a:t>Update the Jabberwocky code to find the </a:t>
            </a:r>
            <a:r>
              <a:rPr lang="en-US" i="1" dirty="0"/>
              <a:t>shortest </a:t>
            </a:r>
            <a:r>
              <a:rPr lang="en-US" dirty="0"/>
              <a:t>line instead – think carefully about what you should initialize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shortest</a:t>
            </a:r>
            <a:r>
              <a:rPr lang="en-US" dirty="0"/>
              <a:t>” to be.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Write code that opens a file and prints out </a:t>
            </a:r>
            <a:r>
              <a:rPr lang="en-US" i="1" dirty="0" smtClean="0"/>
              <a:t>every other </a:t>
            </a:r>
            <a:r>
              <a:rPr lang="en-US" dirty="0" smtClean="0"/>
              <a:t>line, starting with the first line.</a:t>
            </a:r>
          </a:p>
          <a:p>
            <a:pPr lvl="1"/>
            <a:r>
              <a:rPr lang="en-US" dirty="0" smtClean="0"/>
              <a:t>Think carefully about what method you use </a:t>
            </a:r>
            <a:br>
              <a:rPr lang="en-US" dirty="0" smtClean="0"/>
            </a:br>
            <a:r>
              <a:rPr lang="en-US" dirty="0" smtClean="0"/>
              <a:t>for reading in the lines of the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6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“Misbehaving”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times when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 </a:t>
            </a:r>
            <a:r>
              <a:rPr lang="en-US" dirty="0"/>
              <a:t>doesn’t </a:t>
            </a:r>
            <a:r>
              <a:rPr lang="en-US" dirty="0" smtClean="0"/>
              <a:t>output </a:t>
            </a:r>
            <a:r>
              <a:rPr lang="en-US" dirty="0"/>
              <a:t>exactly what we </a:t>
            </a:r>
            <a:r>
              <a:rPr lang="en-US" dirty="0" smtClean="0"/>
              <a:t>want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 feet, 4 inches")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 feet, 4 inches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^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EOL while scanning string literal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5977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Python has special keywords…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It also has special characters</a:t>
            </a:r>
          </a:p>
          <a:p>
            <a:pPr lvl="1"/>
            <a:r>
              <a:rPr lang="en-US" dirty="0" smtClean="0"/>
              <a:t>Single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), double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1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Backslash: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backslash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used to “</a:t>
            </a:r>
            <a:r>
              <a:rPr lang="en-US" b="1" i="1" dirty="0" smtClean="0"/>
              <a:t>escape</a:t>
            </a:r>
            <a:r>
              <a:rPr lang="en-US" dirty="0" smtClean="0"/>
              <a:t>” a special character in Python</a:t>
            </a:r>
          </a:p>
          <a:p>
            <a:pPr lvl="1"/>
            <a:r>
              <a:rPr lang="en-US" sz="3200" dirty="0" smtClean="0"/>
              <a:t>Tells Python not to treat it as special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backslash character goes </a:t>
            </a:r>
            <a:r>
              <a:rPr lang="en-US" u="sng" dirty="0" smtClean="0"/>
              <a:t>in front</a:t>
            </a:r>
            <a:r>
              <a:rPr lang="en-US" dirty="0" smtClean="0"/>
              <a:t> of the character we want to “escape”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9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22304</TotalTime>
  <Words>2748</Words>
  <Application>Microsoft Office PowerPoint</Application>
  <PresentationFormat>On-screen Show (4:3)</PresentationFormat>
  <Paragraphs>629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CMSC201  Computer Science I for Majors  Lecture 13 – File I/O</vt:lpstr>
      <vt:lpstr>Last Class We Covered</vt:lpstr>
      <vt:lpstr>Any Questions from Last Time?</vt:lpstr>
      <vt:lpstr>Today’s Objectives</vt:lpstr>
      <vt:lpstr>Escape Sequences</vt:lpstr>
      <vt:lpstr>“Misbehaving” print() Function</vt:lpstr>
      <vt:lpstr>Special Characters</vt:lpstr>
      <vt:lpstr>Backslash: Escape Sequences</vt:lpstr>
      <vt:lpstr>Using Escape Sequences</vt:lpstr>
      <vt:lpstr>Using Escape Sequences</vt:lpstr>
      <vt:lpstr>Common Escape Sequences</vt:lpstr>
      <vt:lpstr>Escape Sequences Example</vt:lpstr>
      <vt:lpstr>Escape Sequences Example</vt:lpstr>
      <vt:lpstr>Escape Sequences Example</vt:lpstr>
      <vt:lpstr>Escape Sequences Example</vt:lpstr>
      <vt:lpstr>How Python Handles Escape Sequences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Syntax: Opening a File</vt:lpstr>
      <vt:lpstr>Syntax for open() Function</vt:lpstr>
      <vt:lpstr>Syntax for open() Function</vt:lpstr>
      <vt:lpstr>Examples of Using open()</vt:lpstr>
      <vt:lpstr>File Processing: Reading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for Loops to Read in Files</vt:lpstr>
      <vt:lpstr>A Better Way to Read One Line at a Time</vt:lpstr>
      <vt:lpstr>A Better Way to Read One Line at a Time</vt:lpstr>
      <vt:lpstr>Whitespace</vt:lpstr>
      <vt:lpstr>Whitespace</vt:lpstr>
      <vt:lpstr>Removing the Newline from the End</vt:lpstr>
      <vt:lpstr>Removing the Newline from the End</vt:lpstr>
      <vt:lpstr>Removing Whitespace</vt:lpstr>
      <vt:lpstr>Removing Whitespace</vt:lpstr>
      <vt:lpstr>Removing Whitespace</vt:lpstr>
      <vt:lpstr>Miscellaneous (and Exercises!)</vt:lpstr>
      <vt:lpstr>Getting a Filename from a User</vt:lpstr>
      <vt:lpstr>Exercise: Jabberwocky</vt:lpstr>
      <vt:lpstr>Jabberwocky Solution Pseudocode</vt:lpstr>
      <vt:lpstr>Jabberwocky Solution Code</vt:lpstr>
      <vt:lpstr>Jabberwocky Solution Walkthrough</vt:lpstr>
      <vt:lpstr>Jabberwocky Solution Walkthrough</vt:lpstr>
      <vt:lpstr>Jabberwocky Solution Walkthrough</vt:lpstr>
      <vt:lpstr>Jabberwocky Solution Walkthrough</vt:lpstr>
      <vt:lpstr>Announcements</vt:lpstr>
      <vt:lpstr>Practice Problem</vt:lpstr>
      <vt:lpstr>More 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332</cp:revision>
  <dcterms:created xsi:type="dcterms:W3CDTF">2014-05-05T14:25:42Z</dcterms:created>
  <dcterms:modified xsi:type="dcterms:W3CDTF">2016-03-28T21:54:45Z</dcterms:modified>
</cp:coreProperties>
</file>